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689" r:id="rId2"/>
  </p:sldMasterIdLst>
  <p:notesMasterIdLst>
    <p:notesMasterId r:id="rId5"/>
  </p:notesMasterIdLst>
  <p:sldIdLst>
    <p:sldId id="263" r:id="rId3"/>
    <p:sldId id="262" r:id="rId4"/>
  </p:sldIdLst>
  <p:sldSz cx="7775575" cy="10907713"/>
  <p:notesSz cx="8428038" cy="12280900"/>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9944"/>
    <a:srgbClr val="FFFFFF"/>
    <a:srgbClr val="E60012"/>
    <a:srgbClr val="009139"/>
    <a:srgbClr val="FFE7F1"/>
    <a:srgbClr val="E94708"/>
    <a:srgbClr val="1C1F87"/>
    <a:srgbClr val="906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5" autoAdjust="0"/>
    <p:restoredTop sz="94660"/>
  </p:normalViewPr>
  <p:slideViewPr>
    <p:cSldViewPr snapToGrid="0">
      <p:cViewPr varScale="1">
        <p:scale>
          <a:sx n="53" d="100"/>
          <a:sy n="53" d="100"/>
        </p:scale>
        <p:origin x="2164" y="68"/>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652149" cy="616178"/>
          </a:xfrm>
          <a:prstGeom prst="rect">
            <a:avLst/>
          </a:prstGeom>
        </p:spPr>
        <p:txBody>
          <a:bodyPr vert="horz" lIns="113232" tIns="56616" rIns="113232" bIns="56616" rtlCol="0"/>
          <a:lstStyle>
            <a:lvl1pPr algn="l">
              <a:defRPr sz="1400"/>
            </a:lvl1pPr>
          </a:lstStyle>
          <a:p>
            <a:endParaRPr kumimoji="1" lang="ja-JP" altLang="en-US"/>
          </a:p>
        </p:txBody>
      </p:sp>
      <p:sp>
        <p:nvSpPr>
          <p:cNvPr id="3" name="日付プレースホルダー 2"/>
          <p:cNvSpPr>
            <a:spLocks noGrp="1"/>
          </p:cNvSpPr>
          <p:nvPr>
            <p:ph type="dt" idx="1"/>
          </p:nvPr>
        </p:nvSpPr>
        <p:spPr>
          <a:xfrm>
            <a:off x="4773941" y="0"/>
            <a:ext cx="3652149" cy="616178"/>
          </a:xfrm>
          <a:prstGeom prst="rect">
            <a:avLst/>
          </a:prstGeom>
        </p:spPr>
        <p:txBody>
          <a:bodyPr vert="horz" lIns="113232" tIns="56616" rIns="113232" bIns="56616" rtlCol="0"/>
          <a:lstStyle>
            <a:lvl1pPr algn="r">
              <a:defRPr sz="1400"/>
            </a:lvl1pPr>
          </a:lstStyle>
          <a:p>
            <a:fld id="{70F99883-74AE-4A2C-81B7-5B86A08198C0}" type="datetimeFigureOut">
              <a:rPr kumimoji="1" lang="ja-JP" altLang="en-US" smtClean="0"/>
              <a:t>2021/6/15</a:t>
            </a:fld>
            <a:endParaRPr kumimoji="1" lang="ja-JP" altLang="en-US"/>
          </a:p>
        </p:txBody>
      </p:sp>
      <p:sp>
        <p:nvSpPr>
          <p:cNvPr id="4" name="スライド イメージ プレースホルダー 3"/>
          <p:cNvSpPr>
            <a:spLocks noGrp="1" noRot="1" noChangeAspect="1"/>
          </p:cNvSpPr>
          <p:nvPr>
            <p:ph type="sldImg" idx="2"/>
          </p:nvPr>
        </p:nvSpPr>
        <p:spPr>
          <a:xfrm>
            <a:off x="2735263" y="1533525"/>
            <a:ext cx="2957512" cy="4148138"/>
          </a:xfrm>
          <a:prstGeom prst="rect">
            <a:avLst/>
          </a:prstGeom>
          <a:noFill/>
          <a:ln w="12700">
            <a:solidFill>
              <a:prstClr val="black"/>
            </a:solidFill>
          </a:ln>
        </p:spPr>
        <p:txBody>
          <a:bodyPr vert="horz" lIns="113232" tIns="56616" rIns="113232" bIns="56616" rtlCol="0" anchor="ctr"/>
          <a:lstStyle/>
          <a:p>
            <a:endParaRPr lang="ja-JP" altLang="en-US"/>
          </a:p>
        </p:txBody>
      </p:sp>
      <p:sp>
        <p:nvSpPr>
          <p:cNvPr id="5" name="ノート プレースホルダー 4"/>
          <p:cNvSpPr>
            <a:spLocks noGrp="1"/>
          </p:cNvSpPr>
          <p:nvPr>
            <p:ph type="body" sz="quarter" idx="3"/>
          </p:nvPr>
        </p:nvSpPr>
        <p:spPr>
          <a:xfrm>
            <a:off x="842805" y="5910184"/>
            <a:ext cx="6742430" cy="4835603"/>
          </a:xfrm>
          <a:prstGeom prst="rect">
            <a:avLst/>
          </a:prstGeom>
        </p:spPr>
        <p:txBody>
          <a:bodyPr vert="horz" lIns="113232" tIns="56616" rIns="113232" bIns="566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11664728"/>
            <a:ext cx="3652149" cy="616176"/>
          </a:xfrm>
          <a:prstGeom prst="rect">
            <a:avLst/>
          </a:prstGeom>
        </p:spPr>
        <p:txBody>
          <a:bodyPr vert="horz" lIns="113232" tIns="56616" rIns="113232" bIns="5661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773941" y="11664728"/>
            <a:ext cx="3652149" cy="616176"/>
          </a:xfrm>
          <a:prstGeom prst="rect">
            <a:avLst/>
          </a:prstGeom>
        </p:spPr>
        <p:txBody>
          <a:bodyPr vert="horz" lIns="113232" tIns="56616" rIns="113232" bIns="56616" rtlCol="0" anchor="b"/>
          <a:lstStyle>
            <a:lvl1pPr algn="r">
              <a:defRPr sz="14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302384" y="3085623"/>
            <a:ext cx="7170808" cy="1817952"/>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ja-JP" altLang="en-US"/>
              <a:t>マスター タイトルの書式設定</a:t>
            </a:r>
            <a:endParaRPr lang="fr-FR" dirty="0"/>
          </a:p>
        </p:txBody>
      </p:sp>
      <p:cxnSp>
        <p:nvCxnSpPr>
          <p:cNvPr id="12" name="Connecteur droit 11"/>
          <p:cNvCxnSpPr/>
          <p:nvPr userDrawn="1"/>
        </p:nvCxnSpPr>
        <p:spPr>
          <a:xfrm flipH="1">
            <a:off x="2485994" y="6198700"/>
            <a:ext cx="2803589"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07783" y="6803475"/>
            <a:ext cx="7176208" cy="686782"/>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ja-JP" altLang="en-US"/>
              <a:t>マスター テキストの書式設定</a:t>
            </a:r>
          </a:p>
        </p:txBody>
      </p:sp>
      <p:sp>
        <p:nvSpPr>
          <p:cNvPr id="11" name="Parallélogramme 10"/>
          <p:cNvSpPr>
            <a:spLocks noChangeAspect="1"/>
          </p:cNvSpPr>
          <p:nvPr userDrawn="1"/>
        </p:nvSpPr>
        <p:spPr>
          <a:xfrm>
            <a:off x="624509" y="-7279"/>
            <a:ext cx="1224636" cy="2483372"/>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latin typeface="Century Gothic" pitchFamily="34" charset="0"/>
            </a:endParaRPr>
          </a:p>
        </p:txBody>
      </p:sp>
      <p:sp>
        <p:nvSpPr>
          <p:cNvPr id="14" name="Rectangle 13"/>
          <p:cNvSpPr/>
          <p:nvPr userDrawn="1"/>
        </p:nvSpPr>
        <p:spPr>
          <a:xfrm>
            <a:off x="0" y="9878685"/>
            <a:ext cx="7775575" cy="1029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latin typeface="Century Gothic" pitchFamily="34" charset="0"/>
            </a:endParaRPr>
          </a:p>
        </p:txBody>
      </p:sp>
      <p:sp>
        <p:nvSpPr>
          <p:cNvPr id="15" name="Espace réservé de la date 3"/>
          <p:cNvSpPr>
            <a:spLocks noGrp="1"/>
          </p:cNvSpPr>
          <p:nvPr>
            <p:ph type="dt" sz="half" idx="2"/>
          </p:nvPr>
        </p:nvSpPr>
        <p:spPr>
          <a:xfrm>
            <a:off x="302038" y="10345461"/>
            <a:ext cx="1814301" cy="346450"/>
          </a:xfrm>
          <a:prstGeom prst="rect">
            <a:avLst/>
          </a:prstGeom>
        </p:spPr>
        <p:txBody>
          <a:bodyPr lIns="0" tIns="0" rIns="0" bIns="0" anchor="b" anchorCtr="0"/>
          <a:lstStyle>
            <a:lvl1pPr algn="ctr">
              <a:defRPr sz="800" b="1">
                <a:solidFill>
                  <a:schemeClr val="accent4"/>
                </a:solidFill>
                <a:latin typeface="+mj-lt"/>
              </a:defRPr>
            </a:lvl1pPr>
          </a:lstStyle>
          <a:p>
            <a:pPr algn="l" defTabSz="914400"/>
            <a:r>
              <a:rPr kumimoji="0" lang="fr-FR" dirty="0">
                <a:solidFill>
                  <a:srgbClr val="E40A38"/>
                </a:solidFill>
              </a:rPr>
              <a:t>MENTION DE CONFIDENTIALITÉ</a:t>
            </a:r>
          </a:p>
        </p:txBody>
      </p:sp>
      <p:pic>
        <p:nvPicPr>
          <p:cNvPr id="2" name="Image 1" descr="AXA_logo_UK_Q.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9283" y="10079535"/>
            <a:ext cx="1683688" cy="637193"/>
          </a:xfrm>
          <a:prstGeom prst="rect">
            <a:avLst/>
          </a:prstGeom>
        </p:spPr>
      </p:pic>
    </p:spTree>
    <p:extLst>
      <p:ext uri="{BB962C8B-B14F-4D97-AF65-F5344CB8AC3E}">
        <p14:creationId xmlns:p14="http://schemas.microsoft.com/office/powerpoint/2010/main" val="11088025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826198" y="4281922"/>
            <a:ext cx="6123222" cy="1817952"/>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ja-JP" altLang="en-US"/>
              <a:t>マスター タイトルの書式設定</a:t>
            </a:r>
            <a:endParaRPr lang="fr-FR"/>
          </a:p>
        </p:txBody>
      </p:sp>
      <p:sp>
        <p:nvSpPr>
          <p:cNvPr id="7" name="Espace réservé du texte 6"/>
          <p:cNvSpPr>
            <a:spLocks noGrp="1"/>
          </p:cNvSpPr>
          <p:nvPr>
            <p:ph type="body" sz="quarter" idx="10"/>
          </p:nvPr>
        </p:nvSpPr>
        <p:spPr>
          <a:xfrm>
            <a:off x="1048965" y="7542825"/>
            <a:ext cx="5226863" cy="1454362"/>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ja-JP" altLang="en-US"/>
              <a:t>マスター テキストの書式設定</a:t>
            </a:r>
          </a:p>
        </p:txBody>
      </p:sp>
    </p:spTree>
    <p:extLst>
      <p:ext uri="{BB962C8B-B14F-4D97-AF65-F5344CB8AC3E}">
        <p14:creationId xmlns:p14="http://schemas.microsoft.com/office/powerpoint/2010/main" val="13401857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639401" y="1101740"/>
            <a:ext cx="3844590" cy="1817952"/>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ja-JP" altLang="en-US"/>
              <a:t>マスター タイトルの書式設定</a:t>
            </a:r>
            <a:endParaRPr lang="fr-FR"/>
          </a:p>
        </p:txBody>
      </p:sp>
      <p:sp>
        <p:nvSpPr>
          <p:cNvPr id="7" name="Espace réservé du texte 6"/>
          <p:cNvSpPr>
            <a:spLocks noGrp="1"/>
          </p:cNvSpPr>
          <p:nvPr>
            <p:ph type="body" sz="quarter" idx="10"/>
          </p:nvPr>
        </p:nvSpPr>
        <p:spPr>
          <a:xfrm>
            <a:off x="4835436" y="3621386"/>
            <a:ext cx="2648555" cy="1454362"/>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ja-JP" altLang="en-US"/>
              <a:t>マスター テキストの書式設定</a:t>
            </a:r>
          </a:p>
        </p:txBody>
      </p:sp>
    </p:spTree>
    <p:extLst>
      <p:ext uri="{BB962C8B-B14F-4D97-AF65-F5344CB8AC3E}">
        <p14:creationId xmlns:p14="http://schemas.microsoft.com/office/powerpoint/2010/main" val="30254250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485994" y="5426070"/>
            <a:ext cx="2803589"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07783" y="5849050"/>
            <a:ext cx="7176208" cy="686782"/>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ja-JP" altLang="en-US"/>
              <a:t>マスター テキストの書式設定</a:t>
            </a:r>
          </a:p>
        </p:txBody>
      </p:sp>
      <p:sp>
        <p:nvSpPr>
          <p:cNvPr id="14" name="Rectangle 13"/>
          <p:cNvSpPr/>
          <p:nvPr userDrawn="1"/>
        </p:nvSpPr>
        <p:spPr>
          <a:xfrm>
            <a:off x="0" y="9878685"/>
            <a:ext cx="7775575" cy="1029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619607" y="10257318"/>
            <a:ext cx="2410426" cy="633746"/>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a:t>Cliquez pour modifier le texte du masque</a:t>
            </a:r>
          </a:p>
        </p:txBody>
      </p:sp>
      <p:sp>
        <p:nvSpPr>
          <p:cNvPr id="26" name="Espace réservé du texte 25"/>
          <p:cNvSpPr>
            <a:spLocks noGrp="1"/>
          </p:cNvSpPr>
          <p:nvPr>
            <p:ph type="body" sz="quarter" idx="13" hasCustomPrompt="1"/>
          </p:nvPr>
        </p:nvSpPr>
        <p:spPr>
          <a:xfrm>
            <a:off x="302384" y="2462373"/>
            <a:ext cx="7170807" cy="2430247"/>
          </a:xfrm>
          <a:prstGeom prst="rect">
            <a:avLst/>
          </a:prstGeo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a:t>1</a:t>
            </a:r>
          </a:p>
          <a:p>
            <a:pPr lvl="1"/>
            <a:r>
              <a:rPr lang="fr-FR"/>
              <a:t>DEUXIÈME NIVEAU</a:t>
            </a:r>
          </a:p>
        </p:txBody>
      </p:sp>
      <p:sp>
        <p:nvSpPr>
          <p:cNvPr id="13" name="Parallélogramme 12"/>
          <p:cNvSpPr>
            <a:spLocks noChangeAspect="1"/>
          </p:cNvSpPr>
          <p:nvPr userDrawn="1"/>
        </p:nvSpPr>
        <p:spPr>
          <a:xfrm>
            <a:off x="624509" y="-7279"/>
            <a:ext cx="1224636" cy="2483372"/>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latin typeface="Century Gothic" pitchFamily="34" charset="0"/>
            </a:endParaRPr>
          </a:p>
        </p:txBody>
      </p:sp>
      <p:sp>
        <p:nvSpPr>
          <p:cNvPr id="19" name="Espace réservé de la date 3"/>
          <p:cNvSpPr>
            <a:spLocks noGrp="1"/>
          </p:cNvSpPr>
          <p:nvPr>
            <p:ph type="dt" sz="half" idx="2"/>
          </p:nvPr>
        </p:nvSpPr>
        <p:spPr>
          <a:xfrm>
            <a:off x="2980637" y="10345461"/>
            <a:ext cx="1814301" cy="346450"/>
          </a:xfrm>
          <a:prstGeom prst="rect">
            <a:avLst/>
          </a:prstGeom>
        </p:spPr>
        <p:txBody>
          <a:bodyPr lIns="0" tIns="0" rIns="0" bIns="0" anchor="b" anchorCtr="0"/>
          <a:lstStyle>
            <a:lvl1pPr algn="ctr">
              <a:defRPr sz="800" b="1">
                <a:solidFill>
                  <a:schemeClr val="accent4"/>
                </a:solidFill>
                <a:latin typeface="+mj-lt"/>
              </a:defRPr>
            </a:lvl1pPr>
          </a:lstStyle>
          <a:p>
            <a:pPr defTabSz="914400"/>
            <a:r>
              <a:rPr kumimoji="0" lang="fr-FR" dirty="0">
                <a:solidFill>
                  <a:srgbClr val="E40A38"/>
                </a:solidFill>
              </a:rPr>
              <a:t>MENTION DE CONFIDENTIALITÉ</a:t>
            </a:r>
          </a:p>
        </p:txBody>
      </p:sp>
      <p:pic>
        <p:nvPicPr>
          <p:cNvPr id="21" name="Image 20" descr="AXA_logo_UK_Q.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0278" y="10079535"/>
            <a:ext cx="1683688" cy="637193"/>
          </a:xfrm>
          <a:prstGeom prst="rect">
            <a:avLst/>
          </a:prstGeom>
        </p:spPr>
      </p:pic>
    </p:spTree>
    <p:extLst>
      <p:ext uri="{BB962C8B-B14F-4D97-AF65-F5344CB8AC3E}">
        <p14:creationId xmlns:p14="http://schemas.microsoft.com/office/powerpoint/2010/main" val="9391857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485994" y="5426070"/>
            <a:ext cx="2803589"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307783" y="5849050"/>
            <a:ext cx="7176208" cy="686782"/>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ja-JP" altLang="en-US"/>
              <a:t>マスター テキストの書式設定</a:t>
            </a:r>
          </a:p>
        </p:txBody>
      </p:sp>
      <p:sp>
        <p:nvSpPr>
          <p:cNvPr id="14" name="Rectangle 13"/>
          <p:cNvSpPr/>
          <p:nvPr userDrawn="1"/>
        </p:nvSpPr>
        <p:spPr>
          <a:xfrm>
            <a:off x="0" y="9878685"/>
            <a:ext cx="7775575" cy="1029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302384" y="2462373"/>
            <a:ext cx="7170807" cy="2430247"/>
          </a:xfrm>
          <a:prstGeom prst="rect">
            <a:avLst/>
          </a:prstGeo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a:t>1</a:t>
            </a:r>
          </a:p>
          <a:p>
            <a:pPr lvl="1"/>
            <a:r>
              <a:rPr lang="fr-FR"/>
              <a:t>DEUXIÈME NIVEAU</a:t>
            </a:r>
          </a:p>
        </p:txBody>
      </p:sp>
      <p:sp>
        <p:nvSpPr>
          <p:cNvPr id="19" name="Parallélogramme 18"/>
          <p:cNvSpPr>
            <a:spLocks noChangeAspect="1"/>
          </p:cNvSpPr>
          <p:nvPr userDrawn="1"/>
        </p:nvSpPr>
        <p:spPr>
          <a:xfrm>
            <a:off x="624509" y="-7279"/>
            <a:ext cx="1224636" cy="2483372"/>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latin typeface="Century Gothic" pitchFamily="34" charset="0"/>
            </a:endParaRPr>
          </a:p>
        </p:txBody>
      </p:sp>
      <p:sp>
        <p:nvSpPr>
          <p:cNvPr id="21" name="Espace réservé de la date 3"/>
          <p:cNvSpPr>
            <a:spLocks noGrp="1"/>
          </p:cNvSpPr>
          <p:nvPr>
            <p:ph type="dt" sz="half" idx="2"/>
          </p:nvPr>
        </p:nvSpPr>
        <p:spPr>
          <a:xfrm>
            <a:off x="2980637" y="10345461"/>
            <a:ext cx="1814301" cy="346450"/>
          </a:xfrm>
          <a:prstGeom prst="rect">
            <a:avLst/>
          </a:prstGeom>
        </p:spPr>
        <p:txBody>
          <a:bodyPr lIns="0" tIns="0" rIns="0" bIns="0" anchor="b" anchorCtr="0"/>
          <a:lstStyle>
            <a:lvl1pPr algn="ctr">
              <a:defRPr sz="800" b="1">
                <a:solidFill>
                  <a:schemeClr val="accent4"/>
                </a:solidFill>
                <a:latin typeface="+mj-lt"/>
              </a:defRPr>
            </a:lvl1pPr>
          </a:lstStyle>
          <a:p>
            <a:pPr defTabSz="914400"/>
            <a:r>
              <a:rPr kumimoji="0" lang="fr-FR" dirty="0">
                <a:solidFill>
                  <a:srgbClr val="E40A38"/>
                </a:solidFill>
              </a:rPr>
              <a:t>MENTION DE CONFIDENTIALITÉ</a:t>
            </a:r>
          </a:p>
        </p:txBody>
      </p:sp>
      <p:pic>
        <p:nvPicPr>
          <p:cNvPr id="20" name="Image 19" descr="AXA_logo_UK_Q.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0278" y="10079535"/>
            <a:ext cx="1683688" cy="637193"/>
          </a:xfrm>
          <a:prstGeom prst="rect">
            <a:avLst/>
          </a:prstGeom>
        </p:spPr>
      </p:pic>
    </p:spTree>
    <p:extLst>
      <p:ext uri="{BB962C8B-B14F-4D97-AF65-F5344CB8AC3E}">
        <p14:creationId xmlns:p14="http://schemas.microsoft.com/office/powerpoint/2010/main" val="38650129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642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6/15/2021</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Parallélogramme 14"/>
          <p:cNvSpPr>
            <a:spLocks noChangeAspect="1"/>
          </p:cNvSpPr>
          <p:nvPr/>
        </p:nvSpPr>
        <p:spPr>
          <a:xfrm>
            <a:off x="85493" y="-9263"/>
            <a:ext cx="590369" cy="966949"/>
          </a:xfrm>
          <a:prstGeom prst="parallelogram">
            <a:avLst>
              <a:gd name="adj" fmla="val 916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0" lang="fr-FR" sz="1800" dirty="0">
              <a:solidFill>
                <a:prstClr val="white"/>
              </a:solidFill>
            </a:endParaRPr>
          </a:p>
        </p:txBody>
      </p:sp>
      <p:cxnSp>
        <p:nvCxnSpPr>
          <p:cNvPr id="16" name="Connecteur droit 15"/>
          <p:cNvCxnSpPr/>
          <p:nvPr/>
        </p:nvCxnSpPr>
        <p:spPr>
          <a:xfrm>
            <a:off x="275385" y="957685"/>
            <a:ext cx="744349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Image 16" descr="AXA_logo_UK_Q.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69057" y="246801"/>
            <a:ext cx="1398427" cy="529236"/>
          </a:xfrm>
          <a:prstGeom prst="rect">
            <a:avLst/>
          </a:prstGeom>
        </p:spPr>
      </p:pic>
      <p:sp>
        <p:nvSpPr>
          <p:cNvPr id="8" name="スライド番号プレースホルダー 7"/>
          <p:cNvSpPr>
            <a:spLocks noGrp="1"/>
          </p:cNvSpPr>
          <p:nvPr>
            <p:ph type="sldNum" sz="quarter" idx="4"/>
          </p:nvPr>
        </p:nvSpPr>
        <p:spPr>
          <a:xfrm>
            <a:off x="-3602" y="10453225"/>
            <a:ext cx="590369" cy="434289"/>
          </a:xfrm>
          <a:prstGeom prst="rect">
            <a:avLst/>
          </a:prstGeom>
        </p:spPr>
        <p:txBody>
          <a:bodyPr vert="horz" lIns="91440" tIns="45720" rIns="91440" bIns="45720" rtlCol="0" anchor="ctr"/>
          <a:lstStyle>
            <a:lvl1pPr algn="ctr">
              <a:defRPr sz="1200">
                <a:solidFill>
                  <a:schemeClr val="tx1">
                    <a:tint val="75000"/>
                  </a:schemeClr>
                </a:solidFill>
                <a:latin typeface="+mj-ea"/>
                <a:ea typeface="+mj-ea"/>
              </a:defRPr>
            </a:lvl1pPr>
          </a:lstStyle>
          <a:p>
            <a:pPr defTabSz="914400"/>
            <a:fld id="{85713F84-72AF-4942-A73D-EEF1578CBC2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42264924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ransition>
    <p:fade/>
  </p:transition>
  <p:hf hdr="0"/>
  <p:txStyles>
    <p:titleStyle>
      <a:lvl1pPr algn="l" defTabSz="457200" rtl="0" eaLnBrk="1" latinLnBrk="0" hangingPunct="1">
        <a:spcBef>
          <a:spcPct val="0"/>
        </a:spcBef>
        <a:buNone/>
        <a:defRPr kumimoji="1"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9"/>
        </a:buBlip>
        <a:defRPr kumimoji="1"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kumimoji="1"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kumimoji="1"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kumimoji="1"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kumimoji="1"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fr-FR"/>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akako.aikawa\Desktop\HPM推進\104_優良法人直前対策セミナー\752ae72a6c26fb15c5608e882bb7f4db_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 y="864"/>
            <a:ext cx="7772996" cy="6910575"/>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29288" y="864"/>
            <a:ext cx="7810966" cy="604161"/>
          </a:xfrm>
          <a:prstGeom prst="rect">
            <a:avLst/>
          </a:prstGeom>
          <a:solidFill>
            <a:srgbClr val="009944"/>
          </a:solidFill>
        </p:spPr>
        <p:txBody>
          <a:bodyPr wrap="square" lIns="0" tIns="0" rIns="0" bIns="0" rtlCol="0">
            <a:noAutofit/>
          </a:bodyPr>
          <a:lstStyle/>
          <a:p>
            <a:pPr algn="ctr"/>
            <a:endParaRPr lang="en-US" altLang="ja-JP" sz="400" dirty="0">
              <a:ln>
                <a:solidFill>
                  <a:srgbClr val="FFFF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対角する 2 つの角を丸めた四角形 9"/>
          <p:cNvSpPr/>
          <p:nvPr/>
        </p:nvSpPr>
        <p:spPr>
          <a:xfrm>
            <a:off x="428334" y="92788"/>
            <a:ext cx="6953542" cy="401007"/>
          </a:xfrm>
          <a:prstGeom prst="round2DiagRect">
            <a:avLst/>
          </a:prstGeom>
          <a:noFill/>
          <a:ln w="3175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今年認定を目指す企業ご担当者様必見！</a:t>
            </a:r>
          </a:p>
        </p:txBody>
      </p:sp>
      <p:sp>
        <p:nvSpPr>
          <p:cNvPr id="6" name="正方形/長方形 5"/>
          <p:cNvSpPr/>
          <p:nvPr/>
        </p:nvSpPr>
        <p:spPr>
          <a:xfrm>
            <a:off x="389145" y="5442911"/>
            <a:ext cx="7083736" cy="1162702"/>
          </a:xfrm>
          <a:prstGeom prst="rect">
            <a:avLst/>
          </a:prstGeom>
          <a:solidFill>
            <a:srgbClr val="FFFF99"/>
          </a:solidFill>
          <a:ln w="50800" cmpd="dbl">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TextBox 23"/>
          <p:cNvSpPr txBox="1"/>
          <p:nvPr/>
        </p:nvSpPr>
        <p:spPr>
          <a:xfrm>
            <a:off x="2579" y="745198"/>
            <a:ext cx="7794641" cy="2492990"/>
          </a:xfrm>
          <a:prstGeom prst="rect">
            <a:avLst/>
          </a:prstGeom>
          <a:noFill/>
        </p:spPr>
        <p:txBody>
          <a:bodyPr wrap="square" rtlCol="0" anchor="ctr" anchorCtr="0">
            <a:spAutoFit/>
          </a:bodyPr>
          <a:lstStyle/>
          <a:p>
            <a:pPr algn="ctr">
              <a:lnSpc>
                <a:spcPct val="120000"/>
              </a:lnSpc>
            </a:pPr>
            <a:r>
              <a:rPr lang="ja-JP" altLang="en-US" sz="5400" b="1" dirty="0">
                <a:ln w="18000">
                  <a:solidFill>
                    <a:srgbClr val="009139"/>
                  </a:solidFill>
                  <a:prstDash val="solid"/>
                  <a:miter lim="800000"/>
                </a:ln>
                <a:solidFill>
                  <a:schemeClr val="bg1"/>
                </a:solidFill>
                <a:effectLst>
                  <a:outerShdw blurRad="25500" dist="23000" dir="7020000" algn="tl">
                    <a:srgbClr val="000000">
                      <a:alpha val="50000"/>
                    </a:srgbClr>
                  </a:outerShdw>
                </a:effectLst>
                <a:latin typeface="メイリオ" panose="020B0604030504040204" pitchFamily="50" charset="-128"/>
                <a:ea typeface="メイリオ" panose="020B0604030504040204" pitchFamily="50" charset="-128"/>
                <a:cs typeface="メイリオ" panose="020B0604030504040204" pitchFamily="50" charset="-128"/>
              </a:rPr>
              <a:t>健康経営優良法人</a:t>
            </a:r>
            <a:br>
              <a:rPr lang="en-US" altLang="ja-JP" sz="5400" b="1" dirty="0">
                <a:ln w="18000">
                  <a:solidFill>
                    <a:srgbClr val="009139"/>
                  </a:solidFill>
                  <a:prstDash val="solid"/>
                  <a:miter lim="800000"/>
                </a:ln>
                <a:solidFill>
                  <a:schemeClr val="bg1"/>
                </a:solidFill>
                <a:effectLst>
                  <a:outerShdw blurRad="25500" dist="23000" dir="7020000" algn="tl">
                    <a:srgbClr val="000000">
                      <a:alpha val="50000"/>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ln w="18000">
                  <a:solidFill>
                    <a:srgbClr val="009139"/>
                  </a:solidFill>
                  <a:prstDash val="solid"/>
                  <a:miter lim="800000"/>
                </a:ln>
                <a:solidFill>
                  <a:schemeClr val="bg1"/>
                </a:solidFill>
                <a:effectLst>
                  <a:outerShdw blurRad="25500" dist="23000" dir="7020000" algn="tl">
                    <a:srgbClr val="000000">
                      <a:alpha val="50000"/>
                    </a:srgbClr>
                  </a:outerShdw>
                </a:effectLst>
                <a:latin typeface="メイリオ" panose="020B0604030504040204" pitchFamily="50" charset="-128"/>
                <a:ea typeface="メイリオ" panose="020B0604030504040204" pitchFamily="50" charset="-128"/>
                <a:cs typeface="メイリオ" panose="020B0604030504040204" pitchFamily="50" charset="-128"/>
              </a:rPr>
              <a:t>～ 中小規模法人部門 ～</a:t>
            </a:r>
            <a:br>
              <a:rPr lang="en-US" altLang="ja-JP" sz="3200" b="1" dirty="0">
                <a:ln w="18000">
                  <a:solidFill>
                    <a:srgbClr val="009139"/>
                  </a:solidFill>
                  <a:prstDash val="solid"/>
                  <a:miter lim="800000"/>
                </a:ln>
                <a:solidFill>
                  <a:schemeClr val="bg1"/>
                </a:solidFill>
                <a:effectLst>
                  <a:outerShdw blurRad="25500" dist="23000" dir="7020000" algn="tl">
                    <a:srgbClr val="000000">
                      <a:alpha val="50000"/>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ln w="18000">
                  <a:solidFill>
                    <a:srgbClr val="009139"/>
                  </a:solidFill>
                  <a:prstDash val="solid"/>
                  <a:miter lim="800000"/>
                </a:ln>
                <a:solidFill>
                  <a:schemeClr val="bg1"/>
                </a:solidFill>
                <a:effectLst>
                  <a:outerShdw blurRad="25500" dist="23000" dir="7020000" algn="tl">
                    <a:srgbClr val="000000">
                      <a:alpha val="50000"/>
                    </a:srgbClr>
                  </a:outerShdw>
                </a:effectLst>
                <a:latin typeface="メイリオ" panose="020B0604030504040204" pitchFamily="50" charset="-128"/>
                <a:ea typeface="メイリオ" panose="020B0604030504040204" pitchFamily="50" charset="-128"/>
                <a:cs typeface="メイリオ" panose="020B0604030504040204" pitchFamily="50" charset="-128"/>
              </a:rPr>
              <a:t>直前対策オンラインセミナー</a:t>
            </a:r>
            <a:endParaRPr lang="en-US" altLang="ja-JP" sz="4400" b="1" dirty="0">
              <a:ln w="18000">
                <a:solidFill>
                  <a:srgbClr val="009139"/>
                </a:solidFill>
                <a:prstDash val="solid"/>
                <a:miter lim="800000"/>
              </a:ln>
              <a:solidFill>
                <a:schemeClr val="bg1"/>
              </a:solidFill>
              <a:effectLst>
                <a:outerShdw blurRad="25500" dist="23000" dir="7020000" algn="tl">
                  <a:srgbClr val="000000">
                    <a:alpha val="5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TextBox 32"/>
          <p:cNvSpPr txBox="1"/>
          <p:nvPr/>
        </p:nvSpPr>
        <p:spPr>
          <a:xfrm>
            <a:off x="136412" y="7027876"/>
            <a:ext cx="7430109" cy="738664"/>
          </a:xfrm>
          <a:prstGeom prst="rect">
            <a:avLst/>
          </a:prstGeom>
          <a:noFill/>
          <a:ln>
            <a:noFill/>
          </a:ln>
        </p:spPr>
        <p:txBody>
          <a:bodyPr wrap="square" rtlCol="0">
            <a:spAutoFit/>
          </a:bodyPr>
          <a:lstStyle/>
          <a:p>
            <a:r>
              <a:rPr lang="ja-JP" altLang="en-US" sz="1400" dirty="0">
                <a:ln w="3175">
                  <a:solidFill>
                    <a:srgbClr val="009139"/>
                  </a:solidFill>
                </a:ln>
                <a:solidFill>
                  <a:srgbClr val="009139"/>
                </a:solidFill>
                <a:latin typeface="Meiryo UI" panose="020B0604030504040204" pitchFamily="50" charset="-128"/>
                <a:ea typeface="Meiryo UI" panose="020B0604030504040204" pitchFamily="50" charset="-128"/>
                <a:cs typeface="Meiryo UI" panose="020B0604030504040204" pitchFamily="50" charset="-128"/>
              </a:rPr>
              <a:t>当セミナーでは、東京都社会保険労務士会 働き方改革・健康経営特別委員会副委員長 兼 健康経営推進部会長、東京商工会議所・健康経営エキスパートアドバイザー検討委員会委員である稲田耕平先生に健康経営優良法人（中小規模法人部門）の申請のポイントについて解説いただきます。</a:t>
            </a:r>
          </a:p>
        </p:txBody>
      </p:sp>
      <p:sp>
        <p:nvSpPr>
          <p:cNvPr id="36" name="TextBox 23"/>
          <p:cNvSpPr txBox="1"/>
          <p:nvPr/>
        </p:nvSpPr>
        <p:spPr>
          <a:xfrm>
            <a:off x="557040" y="5462817"/>
            <a:ext cx="7308419" cy="1107996"/>
          </a:xfrm>
          <a:prstGeom prst="rect">
            <a:avLst/>
          </a:prstGeom>
          <a:noFill/>
          <a:ln>
            <a:noFill/>
          </a:ln>
        </p:spPr>
        <p:txBody>
          <a:bodyPr wrap="square" rtlCol="0">
            <a:spAutoFit/>
          </a:bodyPr>
          <a:lstStyle/>
          <a:p>
            <a:pPr>
              <a:lnSpc>
                <a:spcPct val="150000"/>
              </a:lnSpc>
            </a:pPr>
            <a:r>
              <a:rPr lang="ja-JP" altLang="en-US" sz="20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rPr>
              <a:t>講演内容：</a:t>
            </a:r>
            <a:r>
              <a:rPr lang="ja-JP" altLang="en-US" sz="24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rPr>
              <a:t>健康経営優良法人申請のポイント</a:t>
            </a:r>
            <a:endParaRPr lang="en-US" altLang="ja-JP" sz="20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0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rPr>
              <a:t>講　　　師：稲田　耕平 氏</a:t>
            </a:r>
            <a:r>
              <a:rPr lang="ja-JP" altLang="en-US" sz="12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rPr>
              <a:t>特定社会保険労務士、健康経営エキスパートアドバイザ</a:t>
            </a:r>
            <a:r>
              <a:rPr lang="ja-JP" altLang="en-US" sz="14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2400" dirty="0">
              <a:ln w="3175">
                <a:solidFill>
                  <a:srgbClr val="009944"/>
                </a:solidFill>
                <a:prstDash val="solid"/>
                <a:miter lim="800000"/>
              </a:ln>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473" y="3095468"/>
            <a:ext cx="2439364" cy="229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4"/>
          <p:cNvSpPr txBox="1"/>
          <p:nvPr/>
        </p:nvSpPr>
        <p:spPr>
          <a:xfrm rot="21011066">
            <a:off x="5147505" y="3854446"/>
            <a:ext cx="2083298" cy="1255728"/>
          </a:xfrm>
          <a:prstGeom prst="rect">
            <a:avLst/>
          </a:prstGeom>
          <a:noFill/>
        </p:spPr>
        <p:txBody>
          <a:bodyPr wrap="square" rtlCol="0">
            <a:spAutoFit/>
          </a:bodyPr>
          <a:lstStyle/>
          <a:p>
            <a:pPr algn="ctr">
              <a:lnSpc>
                <a:spcPct val="90000"/>
              </a:lnSpc>
            </a:pPr>
            <a:r>
              <a:rPr lang="zh-CN" altLang="en-US" sz="3200" b="1"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参加費</a:t>
            </a:r>
            <a:endParaRPr lang="zh-CN" altLang="en-US" sz="3600" b="1" dirty="0">
              <a:solidFill>
                <a:srgbClr val="009139"/>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90000"/>
              </a:lnSpc>
            </a:pPr>
            <a:r>
              <a:rPr lang="zh-CN" altLang="en-US" sz="3600" b="1"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無料</a:t>
            </a:r>
            <a:endParaRPr lang="en-US" altLang="zh-CN" sz="3600" b="1" dirty="0">
              <a:solidFill>
                <a:srgbClr val="009139"/>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90000"/>
              </a:lnSpc>
            </a:pPr>
            <a:endParaRPr 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 せん孔テープ 7"/>
          <p:cNvSpPr/>
          <p:nvPr/>
        </p:nvSpPr>
        <p:spPr>
          <a:xfrm rot="21368793">
            <a:off x="255257" y="4977620"/>
            <a:ext cx="1421584" cy="583226"/>
          </a:xfrm>
          <a:prstGeom prst="flowChartPunchedTape">
            <a:avLst/>
          </a:prstGeom>
          <a:solidFill>
            <a:srgbClr val="009944"/>
          </a:solidFill>
          <a:ln w="6350" cmpd="sng">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講演内容</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1171" y="10352088"/>
            <a:ext cx="7810966" cy="604161"/>
          </a:xfrm>
          <a:prstGeom prst="rect">
            <a:avLst/>
          </a:prstGeom>
          <a:solidFill>
            <a:srgbClr val="009944"/>
          </a:solidFill>
        </p:spPr>
        <p:txBody>
          <a:bodyPr wrap="square" lIns="0" tIns="0" rIns="0" bIns="0" rtlCol="0">
            <a:noAutofit/>
          </a:bodyPr>
          <a:lstStyle/>
          <a:p>
            <a:pPr algn="ctr"/>
            <a:endParaRPr lang="en-US" altLang="ja-JP" sz="400" dirty="0">
              <a:ln>
                <a:solidFill>
                  <a:srgbClr val="FFFF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ln>
                  <a:solidFill>
                    <a:srgbClr val="FFFF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主催：アクサ生命保険株式会社、後援：埼玉県</a:t>
            </a:r>
          </a:p>
        </p:txBody>
      </p:sp>
      <p:sp>
        <p:nvSpPr>
          <p:cNvPr id="34" name="角丸四角形 33"/>
          <p:cNvSpPr/>
          <p:nvPr/>
        </p:nvSpPr>
        <p:spPr>
          <a:xfrm>
            <a:off x="487627" y="7881027"/>
            <a:ext cx="6804442" cy="531241"/>
          </a:xfrm>
          <a:prstGeom prst="roundRect">
            <a:avLst/>
          </a:prstGeom>
          <a:solidFill>
            <a:srgbClr val="009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208801" y="7940279"/>
            <a:ext cx="5955990" cy="4127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464845" y="9063421"/>
            <a:ext cx="6804442" cy="1008000"/>
          </a:xfrm>
          <a:prstGeom prst="roundRect">
            <a:avLst/>
          </a:prstGeom>
          <a:solidFill>
            <a:srgbClr val="009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1182604" y="9120418"/>
            <a:ext cx="5973757" cy="896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TextBox 40"/>
          <p:cNvSpPr txBox="1"/>
          <p:nvPr/>
        </p:nvSpPr>
        <p:spPr>
          <a:xfrm>
            <a:off x="365189" y="9307743"/>
            <a:ext cx="894535" cy="584775"/>
          </a:xfrm>
          <a:prstGeom prst="rect">
            <a:avLst/>
          </a:prstGeom>
          <a:noFill/>
        </p:spPr>
        <p:txBody>
          <a:bodyPr vert="horz" wrap="square" rtlCol="0">
            <a:spAutoFit/>
          </a:bodyPr>
          <a:lstStyle/>
          <a:p>
            <a:pPr algn="ctr"/>
            <a:r>
              <a:rPr lang="ja-JP" alt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参加</a:t>
            </a:r>
            <a:endParaRPr lang="en-US" altLang="ja-JP"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方法</a:t>
            </a:r>
            <a:endParaRPr 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TextBox 43"/>
          <p:cNvSpPr txBox="1"/>
          <p:nvPr/>
        </p:nvSpPr>
        <p:spPr>
          <a:xfrm>
            <a:off x="1408306" y="9275033"/>
            <a:ext cx="5588440" cy="646331"/>
          </a:xfrm>
          <a:prstGeom prst="rect">
            <a:avLst/>
          </a:prstGeom>
          <a:noFill/>
        </p:spPr>
        <p:txBody>
          <a:bodyPr wrap="square" rtlCol="0">
            <a:spAutoFit/>
          </a:bodyPr>
          <a:lstStyle/>
          <a:p>
            <a:r>
              <a:rPr lang="ja-JP" altLang="en-US" sz="18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裏面よりお申込みいただきました方へ追って視聴方法を</a:t>
            </a:r>
            <a:endParaRPr lang="en-US" altLang="ja-JP" sz="18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ご案内いたします。</a:t>
            </a:r>
            <a:endParaRPr lang="en-US" sz="18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TextBox 40"/>
          <p:cNvSpPr txBox="1"/>
          <p:nvPr/>
        </p:nvSpPr>
        <p:spPr>
          <a:xfrm>
            <a:off x="389145" y="7995114"/>
            <a:ext cx="894535" cy="338554"/>
          </a:xfrm>
          <a:prstGeom prst="rect">
            <a:avLst/>
          </a:prstGeom>
          <a:noFill/>
        </p:spPr>
        <p:txBody>
          <a:bodyPr vert="horz" wrap="square" rtlCol="0">
            <a:spAutoFit/>
          </a:bodyPr>
          <a:lstStyle/>
          <a:p>
            <a:pPr algn="ctr"/>
            <a:r>
              <a:rPr lang="ja-JP" alt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日程</a:t>
            </a:r>
            <a:endParaRPr 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角丸四角形 38"/>
          <p:cNvSpPr/>
          <p:nvPr/>
        </p:nvSpPr>
        <p:spPr>
          <a:xfrm>
            <a:off x="473974" y="8468323"/>
            <a:ext cx="6804442" cy="531241"/>
          </a:xfrm>
          <a:prstGeom prst="roundRect">
            <a:avLst/>
          </a:prstGeom>
          <a:solidFill>
            <a:srgbClr val="009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1195148" y="8527575"/>
            <a:ext cx="5955990" cy="4127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Box 39"/>
          <p:cNvSpPr txBox="1"/>
          <p:nvPr/>
        </p:nvSpPr>
        <p:spPr>
          <a:xfrm>
            <a:off x="1408306" y="8564665"/>
            <a:ext cx="5670604" cy="338554"/>
          </a:xfrm>
          <a:prstGeom prst="rect">
            <a:avLst/>
          </a:prstGeom>
          <a:noFill/>
        </p:spPr>
        <p:txBody>
          <a:bodyPr wrap="square" rtlCol="0">
            <a:spAutoFit/>
          </a:bodyPr>
          <a:lstStyle/>
          <a:p>
            <a:r>
              <a:rPr lang="ja-JP" alt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00</a:t>
            </a:r>
            <a:r>
              <a:rPr lang="ja-JP" alt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00</a:t>
            </a:r>
            <a:endParaRPr 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Box 40"/>
          <p:cNvSpPr txBox="1"/>
          <p:nvPr/>
        </p:nvSpPr>
        <p:spPr>
          <a:xfrm>
            <a:off x="375492" y="8582410"/>
            <a:ext cx="894535" cy="338554"/>
          </a:xfrm>
          <a:prstGeom prst="rect">
            <a:avLst/>
          </a:prstGeom>
          <a:noFill/>
        </p:spPr>
        <p:txBody>
          <a:bodyPr vert="horz" wrap="square" rtlCol="0">
            <a:spAutoFit/>
          </a:bodyPr>
          <a:lstStyle/>
          <a:p>
            <a:pPr algn="ctr"/>
            <a:r>
              <a:rPr lang="ja-JP" alt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 間</a:t>
            </a:r>
            <a:endParaRPr lang="en-US" sz="1600" dirty="0">
              <a:ln>
                <a:solidFill>
                  <a:srgbClr val="FFFFFF"/>
                </a:solidFill>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TextBox 39">
            <a:extLst>
              <a:ext uri="{FF2B5EF4-FFF2-40B4-BE49-F238E27FC236}">
                <a16:creationId xmlns:a16="http://schemas.microsoft.com/office/drawing/2014/main" id="{E884FD56-67F3-4DB6-8817-8DCAC5569A31}"/>
              </a:ext>
            </a:extLst>
          </p:cNvPr>
          <p:cNvSpPr txBox="1"/>
          <p:nvPr/>
        </p:nvSpPr>
        <p:spPr>
          <a:xfrm>
            <a:off x="1388933" y="7980452"/>
            <a:ext cx="5670604" cy="338554"/>
          </a:xfrm>
          <a:prstGeom prst="rect">
            <a:avLst/>
          </a:prstGeom>
          <a:noFill/>
        </p:spPr>
        <p:txBody>
          <a:bodyPr wrap="square" rtlCol="0">
            <a:spAutoFit/>
          </a:bodyPr>
          <a:lstStyle/>
          <a:p>
            <a:r>
              <a:rPr lang="ja-JP" alt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 ７月</a:t>
            </a:r>
            <a:r>
              <a:rPr lang="en-US" altLang="ja-JP"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rPr>
              <a:t>６日（金）</a:t>
            </a:r>
            <a:endParaRPr lang="en-US" sz="1600" dirty="0">
              <a:ln w="6350">
                <a:solidFill>
                  <a:srgbClr val="009944"/>
                </a:solidFill>
              </a:ln>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1569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73165" y="798309"/>
            <a:ext cx="3896771" cy="1067542"/>
          </a:xfrm>
          <a:prstGeom prst="roundRect">
            <a:avLst/>
          </a:prstGeom>
          <a:solidFill>
            <a:schemeClr val="bg1"/>
          </a:solidFill>
          <a:ln w="73025">
            <a:solidFill>
              <a:srgbClr val="0099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TextBox 45"/>
          <p:cNvSpPr txBox="1"/>
          <p:nvPr/>
        </p:nvSpPr>
        <p:spPr>
          <a:xfrm>
            <a:off x="658408" y="856418"/>
            <a:ext cx="3526283" cy="954107"/>
          </a:xfrm>
          <a:prstGeom prst="rect">
            <a:avLst/>
          </a:prstGeom>
          <a:noFill/>
        </p:spPr>
        <p:txBody>
          <a:bodyPr wrap="square" rtlCol="0">
            <a:spAutoFit/>
          </a:bodyPr>
          <a:lstStyle/>
          <a:p>
            <a:r>
              <a:rPr lang="ja-JP" altLang="en-US" sz="2800" b="1" dirty="0">
                <a:solidFill>
                  <a:srgbClr val="009944"/>
                </a:solidFill>
                <a:latin typeface="Meiryo UI" panose="020B0604030504040204" pitchFamily="50" charset="-128"/>
                <a:ea typeface="Meiryo UI" panose="020B0604030504040204" pitchFamily="50" charset="-128"/>
                <a:cs typeface="Meiryo UI" panose="020B0604030504040204" pitchFamily="50" charset="-128"/>
              </a:rPr>
              <a:t>稲田　耕平</a:t>
            </a:r>
            <a:r>
              <a:rPr lang="ja-JP" altLang="en-US" sz="1600" b="1" dirty="0">
                <a:solidFill>
                  <a:srgbClr val="009944"/>
                </a:solidFill>
                <a:latin typeface="Meiryo UI" panose="020B0604030504040204" pitchFamily="50" charset="-128"/>
                <a:ea typeface="Meiryo UI" panose="020B0604030504040204" pitchFamily="50" charset="-128"/>
                <a:cs typeface="Meiryo UI" panose="020B0604030504040204" pitchFamily="50" charset="-128"/>
              </a:rPr>
              <a:t>氏</a:t>
            </a:r>
            <a:br>
              <a:rPr lang="en-US" altLang="ja-JP" sz="1600" b="1" dirty="0">
                <a:solidFill>
                  <a:srgbClr val="009944"/>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a:solidFill>
                  <a:srgbClr val="009944"/>
                </a:solidFill>
                <a:latin typeface="Meiryo UI" panose="020B0604030504040204" pitchFamily="50" charset="-128"/>
                <a:ea typeface="Meiryo UI" panose="020B0604030504040204" pitchFamily="50" charset="-128"/>
                <a:cs typeface="Meiryo UI" panose="020B0604030504040204" pitchFamily="50" charset="-128"/>
              </a:rPr>
              <a:t>稲田社労士事務所・東京管理協会　所長</a:t>
            </a:r>
            <a:endParaRPr lang="en-US" altLang="ja-JP" sz="1400" b="1" dirty="0">
              <a:solidFill>
                <a:srgbClr val="009944"/>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009944"/>
                </a:solidFill>
                <a:latin typeface="Meiryo UI" panose="020B0604030504040204" pitchFamily="50" charset="-128"/>
                <a:ea typeface="Meiryo UI" panose="020B0604030504040204" pitchFamily="50" charset="-128"/>
                <a:cs typeface="Meiryo UI" panose="020B0604030504040204" pitchFamily="50" charset="-128"/>
              </a:rPr>
              <a:t>株式会社いなだコンサルティング　代表取締役</a:t>
            </a:r>
          </a:p>
        </p:txBody>
      </p:sp>
      <p:sp>
        <p:nvSpPr>
          <p:cNvPr id="63" name="テキスト ボックス 62"/>
          <p:cNvSpPr txBox="1"/>
          <p:nvPr/>
        </p:nvSpPr>
        <p:spPr>
          <a:xfrm>
            <a:off x="488501" y="1963654"/>
            <a:ext cx="3880923" cy="1477328"/>
          </a:xfrm>
          <a:prstGeom prst="rect">
            <a:avLst/>
          </a:prstGeom>
          <a:noFill/>
        </p:spPr>
        <p:txBody>
          <a:bodyPr wrap="square" lIns="0" tIns="0" rIns="0" bIns="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零細企業から大企業まで幅広い顧問先の相談や指導に関わり、特に就業規則等の作成等、個別労務トラブルの対応を得意とし、多く関与する。最近では「健康経営」を中小企業へ普及することをライフワークとし、講演やセミナー講師を数多く行っている。 </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Box 32"/>
          <p:cNvSpPr txBox="1"/>
          <p:nvPr/>
        </p:nvSpPr>
        <p:spPr>
          <a:xfrm>
            <a:off x="473165" y="3934927"/>
            <a:ext cx="6880522" cy="307777"/>
          </a:xfrm>
          <a:prstGeom prst="rect">
            <a:avLst/>
          </a:prstGeom>
          <a:noFill/>
          <a:ln>
            <a:noFill/>
          </a:ln>
        </p:spPr>
        <p:txBody>
          <a:bodyPr wrap="square" rtlCol="0">
            <a:spAutoFit/>
          </a:bodyPr>
          <a:lstStyle/>
          <a:p>
            <a:r>
              <a:rPr lang="en-US" altLang="ja-JP" sz="1400" dirty="0">
                <a:ln>
                  <a:solidFill>
                    <a:srgbClr val="009944"/>
                  </a:solidFill>
                </a:ln>
                <a:solidFill>
                  <a:srgbClr val="009139"/>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n>
                  <a:solidFill>
                    <a:srgbClr val="009944"/>
                  </a:solidFill>
                </a:ln>
                <a:solidFill>
                  <a:srgbClr val="009139"/>
                </a:solidFill>
                <a:latin typeface="Meiryo UI" panose="020B0604030504040204" pitchFamily="50" charset="-128"/>
                <a:ea typeface="Meiryo UI" panose="020B0604030504040204" pitchFamily="50" charset="-128"/>
                <a:cs typeface="Meiryo UI" panose="020B0604030504040204" pitchFamily="50" charset="-128"/>
              </a:rPr>
              <a:t>お申込は下記をご記入の上、</a:t>
            </a:r>
            <a:r>
              <a:rPr lang="en-US" altLang="ja-JP" sz="1400" dirty="0">
                <a:ln>
                  <a:solidFill>
                    <a:srgbClr val="009944"/>
                  </a:solidFill>
                </a:ln>
                <a:solidFill>
                  <a:srgbClr val="009139"/>
                </a:solidFill>
                <a:latin typeface="Meiryo UI" panose="020B0604030504040204" pitchFamily="50" charset="-128"/>
                <a:ea typeface="Meiryo UI" panose="020B0604030504040204" pitchFamily="50" charset="-128"/>
                <a:cs typeface="Meiryo UI" panose="020B0604030504040204" pitchFamily="50" charset="-128"/>
              </a:rPr>
              <a:t>FAX</a:t>
            </a:r>
            <a:r>
              <a:rPr lang="ja-JP" altLang="en-US" sz="1400" dirty="0">
                <a:ln>
                  <a:solidFill>
                    <a:srgbClr val="009944"/>
                  </a:solidFill>
                </a:ln>
                <a:solidFill>
                  <a:srgbClr val="009139"/>
                </a:solidFill>
                <a:latin typeface="Meiryo UI" panose="020B0604030504040204" pitchFamily="50" charset="-128"/>
                <a:ea typeface="Meiryo UI" panose="020B0604030504040204" pitchFamily="50" charset="-128"/>
                <a:cs typeface="Meiryo UI" panose="020B0604030504040204" pitchFamily="50" charset="-128"/>
              </a:rPr>
              <a:t>もしくは担当者へメールにて返信をお願いいたします。</a:t>
            </a:r>
          </a:p>
        </p:txBody>
      </p:sp>
      <p:sp>
        <p:nvSpPr>
          <p:cNvPr id="34" name="TextBox 32"/>
          <p:cNvSpPr txBox="1"/>
          <p:nvPr/>
        </p:nvSpPr>
        <p:spPr>
          <a:xfrm>
            <a:off x="268445" y="9072525"/>
            <a:ext cx="7203510" cy="830997"/>
          </a:xfrm>
          <a:prstGeom prst="rect">
            <a:avLst/>
          </a:prstGeom>
          <a:noFill/>
          <a:ln>
            <a:noFill/>
          </a:ln>
        </p:spPr>
        <p:txBody>
          <a:bodyPr wrap="square" rtlCol="0">
            <a:spAutoFit/>
          </a:bodyPr>
          <a:lstStyle/>
          <a:p>
            <a:r>
              <a:rPr lang="ja-JP" altLang="en-US"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参加申込書にご記入いただきました情報は、主催者・後援者において今回の健康経営セミナーの運営に利用するほか、アクサ生命において、①保険契約のお引受け・ご継続・維持管理、保険金・給付金等のお支払い、②関連会社・提携会社を含む各種商品・サービスのご案内・提供、ご契約の維持管理、③当社業務に関する情報提供・運営管理、商品・サービスの充実、④その他保険に関連・付随する業務のために利用します。その他、アクサ生命の個人情報に関する取扱いに関しての詳細はアクサ生命ホームページ（</a:t>
            </a:r>
            <a:r>
              <a:rPr lang="en-US" altLang="ja-JP"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www.axa.co.jp/</a:t>
            </a:r>
            <a:r>
              <a:rPr lang="ja-JP" altLang="en-US"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）掲載の「個人情報の取扱いについて </a:t>
            </a:r>
            <a:r>
              <a:rPr lang="en-US" altLang="ja-JP"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プライバシーポリシー」をご確認ください。</a:t>
            </a:r>
          </a:p>
          <a:p>
            <a:r>
              <a:rPr lang="ja-JP" altLang="en-US"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*「健康経営」は</a:t>
            </a:r>
            <a:r>
              <a:rPr lang="en-US" altLang="ja-JP"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rPr>
              <a:t>法人健康経営研究会の登録商標です。</a:t>
            </a:r>
            <a:endParaRPr lang="en-US" altLang="ja-JP"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800" dirty="0">
              <a:solidFill>
                <a:srgbClr val="009139"/>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640" y="761770"/>
            <a:ext cx="2247909" cy="253933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9" name="対角する 2 つの角を丸めた四角形 28"/>
          <p:cNvSpPr/>
          <p:nvPr/>
        </p:nvSpPr>
        <p:spPr>
          <a:xfrm>
            <a:off x="273911" y="240508"/>
            <a:ext cx="7200000" cy="401007"/>
          </a:xfrm>
          <a:prstGeom prst="round2DiagRect">
            <a:avLst/>
          </a:prstGeom>
          <a:gradFill flip="none" rotWithShape="1">
            <a:gsLst>
              <a:gs pos="0">
                <a:srgbClr val="009944"/>
              </a:gs>
              <a:gs pos="50000">
                <a:srgbClr val="009944"/>
              </a:gs>
              <a:gs pos="100000">
                <a:schemeClr val="bg1"/>
              </a:gs>
            </a:gsLst>
            <a:lin ang="0" scaled="1"/>
            <a:tileRect/>
          </a:gradFill>
          <a:ln w="3175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n>
                  <a:solidFill>
                    <a:schemeClr val="bg1"/>
                  </a:solidFill>
                </a:ln>
                <a:latin typeface="Meiryo UI" panose="020B0604030504040204" pitchFamily="50" charset="-128"/>
                <a:ea typeface="Meiryo UI" panose="020B0604030504040204" pitchFamily="50" charset="-128"/>
                <a:cs typeface="Meiryo UI" panose="020B0604030504040204" pitchFamily="50" charset="-128"/>
              </a:rPr>
              <a:t>講師紹介</a:t>
            </a:r>
          </a:p>
        </p:txBody>
      </p:sp>
      <p:cxnSp>
        <p:nvCxnSpPr>
          <p:cNvPr id="18" name="直線矢印コネクタ 17"/>
          <p:cNvCxnSpPr/>
          <p:nvPr/>
        </p:nvCxnSpPr>
        <p:spPr>
          <a:xfrm>
            <a:off x="277410" y="3731429"/>
            <a:ext cx="7203510" cy="0"/>
          </a:xfrm>
          <a:prstGeom prst="straightConnector1">
            <a:avLst/>
          </a:prstGeom>
          <a:ln w="25400">
            <a:solidFill>
              <a:srgbClr val="009944"/>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7" name="Rectangle 119"/>
          <p:cNvSpPr>
            <a:spLocks noChangeArrowheads="1"/>
          </p:cNvSpPr>
          <p:nvPr/>
        </p:nvSpPr>
        <p:spPr bwMode="auto">
          <a:xfrm>
            <a:off x="3361906" y="3605890"/>
            <a:ext cx="1066660" cy="270129"/>
          </a:xfrm>
          <a:prstGeom prst="rect">
            <a:avLst/>
          </a:prstGeom>
          <a:solidFill>
            <a:schemeClr val="bg1"/>
          </a:solidFill>
          <a:ln>
            <a:noFill/>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400" dirty="0">
                <a:ln>
                  <a:solidFill>
                    <a:srgbClr val="E60012"/>
                  </a:solidFill>
                </a:ln>
                <a:solidFill>
                  <a:srgbClr val="FF5050"/>
                </a:solidFill>
                <a:latin typeface="Meiryo UI" panose="020B0604030504040204" pitchFamily="50" charset="-128"/>
                <a:ea typeface="Meiryo UI" panose="020B0604030504040204" pitchFamily="50" charset="-128"/>
                <a:cs typeface="Meiryo UI" panose="020B0604030504040204" pitchFamily="50" charset="-128"/>
              </a:rPr>
              <a:t>参加申込書</a:t>
            </a:r>
          </a:p>
        </p:txBody>
      </p:sp>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4" y="9880271"/>
            <a:ext cx="7792819" cy="108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46"/>
          <p:cNvSpPr txBox="1"/>
          <p:nvPr/>
        </p:nvSpPr>
        <p:spPr>
          <a:xfrm>
            <a:off x="184848" y="9893153"/>
            <a:ext cx="1721463" cy="276999"/>
          </a:xfrm>
          <a:prstGeom prst="rect">
            <a:avLst/>
          </a:prstGeom>
          <a:noFill/>
        </p:spPr>
        <p:txBody>
          <a:bodyPr wrap="square" rtlCol="0">
            <a:spAutoFit/>
          </a:bodyPr>
          <a:lstStyle/>
          <a:p>
            <a:r>
              <a:rPr lang="ja-JP" altLang="en-US" sz="1200"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申込・お問い合わせ先</a:t>
            </a:r>
            <a:endParaRPr lang="en-US" sz="1200"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Box 49"/>
          <p:cNvSpPr txBox="1"/>
          <p:nvPr/>
        </p:nvSpPr>
        <p:spPr>
          <a:xfrm>
            <a:off x="5417622" y="10547354"/>
            <a:ext cx="2056289" cy="215444"/>
          </a:xfrm>
          <a:prstGeom prst="rect">
            <a:avLst/>
          </a:prstGeom>
          <a:noFill/>
        </p:spPr>
        <p:txBody>
          <a:bodyPr wrap="square" rtlCol="0">
            <a:spAutoFit/>
          </a:bodyPr>
          <a:lstStyle/>
          <a:p>
            <a:pPr algn="r"/>
            <a:r>
              <a:rPr lang="en-US" altLang="ja-JP" sz="800" dirty="0">
                <a:solidFill>
                  <a:schemeClr val="bg1"/>
                </a:solidFill>
                <a:latin typeface="Century Gothic" panose="020B0502020202020204" pitchFamily="34" charset="0"/>
              </a:rPr>
              <a:t>AXA-C-20210610-212-2</a:t>
            </a:r>
            <a:endParaRPr lang="en-US" sz="800" dirty="0">
              <a:solidFill>
                <a:schemeClr val="bg1"/>
              </a:solidFill>
              <a:latin typeface="Century Gothic" panose="020B0502020202020204" pitchFamily="34" charset="0"/>
            </a:endParaRPr>
          </a:p>
        </p:txBody>
      </p:sp>
      <p:sp>
        <p:nvSpPr>
          <p:cNvPr id="38" name="TextBox 48"/>
          <p:cNvSpPr txBox="1"/>
          <p:nvPr/>
        </p:nvSpPr>
        <p:spPr>
          <a:xfrm>
            <a:off x="3890545" y="10348451"/>
            <a:ext cx="742447" cy="215444"/>
          </a:xfrm>
          <a:prstGeom prst="rect">
            <a:avLst/>
          </a:prstGeom>
          <a:solidFill>
            <a:schemeClr val="bg1"/>
          </a:solidFill>
        </p:spPr>
        <p:txBody>
          <a:bodyPr wrap="square" lIns="0" tIns="0" rIns="0" bIns="0" rtlCol="0">
            <a:spAutoFit/>
          </a:bodyPr>
          <a:lstStyle/>
          <a:p>
            <a:pPr algn="ctr"/>
            <a:r>
              <a:rPr lang="en-US" altLang="ja-JP" sz="1400" dirty="0">
                <a:ln>
                  <a:solidFill>
                    <a:srgbClr val="009944"/>
                  </a:solidFill>
                </a:ln>
                <a:solidFill>
                  <a:srgbClr val="009139"/>
                </a:solidFill>
                <a:latin typeface="Century Gothic" panose="020B0502020202020204" pitchFamily="34" charset="0"/>
                <a:ea typeface="Meiryo UI" panose="020B0604030504040204" pitchFamily="50" charset="-128"/>
                <a:cs typeface="Meiryo UI" panose="020B0604030504040204" pitchFamily="50" charset="-128"/>
              </a:rPr>
              <a:t>TEL</a:t>
            </a:r>
            <a:endParaRPr lang="en-US" sz="1400" dirty="0">
              <a:ln>
                <a:solidFill>
                  <a:srgbClr val="009944"/>
                </a:solidFill>
              </a:ln>
              <a:solidFill>
                <a:srgbClr val="009139"/>
              </a:solidFill>
              <a:latin typeface="Century Gothic" panose="020B0502020202020204" pitchFamily="34" charset="0"/>
              <a:ea typeface="Meiryo UI" panose="020B0604030504040204" pitchFamily="50" charset="-128"/>
              <a:cs typeface="Meiryo UI" panose="020B0604030504040204" pitchFamily="50" charset="-128"/>
            </a:endParaRPr>
          </a:p>
        </p:txBody>
      </p:sp>
      <p:sp>
        <p:nvSpPr>
          <p:cNvPr id="39" name="TextBox 48"/>
          <p:cNvSpPr txBox="1"/>
          <p:nvPr/>
        </p:nvSpPr>
        <p:spPr>
          <a:xfrm>
            <a:off x="3890545" y="9947473"/>
            <a:ext cx="742448" cy="369332"/>
          </a:xfrm>
          <a:prstGeom prst="rect">
            <a:avLst/>
          </a:prstGeom>
          <a:solidFill>
            <a:schemeClr val="bg1"/>
          </a:solidFill>
        </p:spPr>
        <p:txBody>
          <a:bodyPr wrap="square" lIns="0" tIns="0" rIns="0" bIns="0" rtlCol="0">
            <a:spAutoFit/>
          </a:bodyPr>
          <a:lstStyle/>
          <a:p>
            <a:pPr algn="ctr"/>
            <a:r>
              <a:rPr lang="en-US" altLang="ja-JP" sz="2400" dirty="0">
                <a:ln>
                  <a:solidFill>
                    <a:srgbClr val="009944"/>
                  </a:solidFill>
                </a:ln>
                <a:solidFill>
                  <a:srgbClr val="009139"/>
                </a:solidFill>
                <a:latin typeface="Century Gothic" panose="020B0502020202020204" pitchFamily="34" charset="0"/>
                <a:ea typeface="Meiryo UI" panose="020B0604030504040204" pitchFamily="50" charset="-128"/>
                <a:cs typeface="Meiryo UI" panose="020B0604030504040204" pitchFamily="50" charset="-128"/>
              </a:rPr>
              <a:t>FAX</a:t>
            </a:r>
            <a:endParaRPr lang="en-US" sz="2400" dirty="0">
              <a:ln>
                <a:solidFill>
                  <a:srgbClr val="009944"/>
                </a:solidFill>
              </a:ln>
              <a:solidFill>
                <a:srgbClr val="009139"/>
              </a:solidFill>
              <a:latin typeface="Century Gothic" panose="020B0502020202020204" pitchFamily="34" charset="0"/>
              <a:ea typeface="Meiryo UI" panose="020B0604030504040204" pitchFamily="50" charset="-128"/>
              <a:cs typeface="Meiryo UI" panose="020B0604030504040204" pitchFamily="50" charset="-128"/>
            </a:endParaRPr>
          </a:p>
        </p:txBody>
      </p:sp>
      <p:sp>
        <p:nvSpPr>
          <p:cNvPr id="28" name="TextBox 47"/>
          <p:cNvSpPr txBox="1"/>
          <p:nvPr/>
        </p:nvSpPr>
        <p:spPr>
          <a:xfrm>
            <a:off x="383312" y="10157761"/>
            <a:ext cx="3507839" cy="400110"/>
          </a:xfrm>
          <a:prstGeom prst="rect">
            <a:avLst/>
          </a:prstGeom>
          <a:noFill/>
        </p:spPr>
        <p:txBody>
          <a:bodyPr wrap="square" rtlCol="0">
            <a:spAutoFit/>
          </a:bodyPr>
          <a:lstStyle/>
          <a:p>
            <a:r>
              <a:rPr lang="ja-JP" altLang="en-US" sz="2000"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アクサ生命保険㈱　埼玉支社</a:t>
            </a:r>
            <a:endParaRPr lang="en-US" altLang="ja-JP" sz="2000"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TextBox 49"/>
          <p:cNvSpPr txBox="1"/>
          <p:nvPr/>
        </p:nvSpPr>
        <p:spPr>
          <a:xfrm>
            <a:off x="4680107" y="10269957"/>
            <a:ext cx="3115252" cy="338554"/>
          </a:xfrm>
          <a:prstGeom prst="rect">
            <a:avLst/>
          </a:prstGeom>
          <a:noFill/>
        </p:spPr>
        <p:txBody>
          <a:bodyPr wrap="square" rtlCol="0">
            <a:spAutoFit/>
          </a:bodyPr>
          <a:lstStyle/>
          <a:p>
            <a:r>
              <a:rPr lang="en-US" altLang="ja-JP" sz="16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048-838-7712</a:t>
            </a:r>
            <a:r>
              <a:rPr lang="ja-JP" altLang="en-US" sz="12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 平日 </a:t>
            </a:r>
            <a:r>
              <a:rPr lang="en-US" altLang="ja-JP" sz="12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9:00-17:00 </a:t>
            </a:r>
            <a:r>
              <a:rPr lang="ja-JP" altLang="en-US" sz="12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a:t>
            </a:r>
            <a:endParaRPr lang="en-US" sz="16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endParaRPr>
          </a:p>
        </p:txBody>
      </p:sp>
      <p:sp>
        <p:nvSpPr>
          <p:cNvPr id="31" name="TextBox 49"/>
          <p:cNvSpPr txBox="1"/>
          <p:nvPr/>
        </p:nvSpPr>
        <p:spPr>
          <a:xfrm>
            <a:off x="4633599" y="9859590"/>
            <a:ext cx="3115252" cy="523220"/>
          </a:xfrm>
          <a:prstGeom prst="rect">
            <a:avLst/>
          </a:prstGeom>
          <a:noFill/>
        </p:spPr>
        <p:txBody>
          <a:bodyPr wrap="square" rtlCol="0">
            <a:spAutoFit/>
          </a:bodyPr>
          <a:lstStyle/>
          <a:p>
            <a:r>
              <a:rPr lang="en-US" altLang="ja-JP" sz="28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048</a:t>
            </a:r>
            <a:r>
              <a:rPr lang="en-US" sz="28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a:t>
            </a:r>
            <a:r>
              <a:rPr lang="en-US" altLang="ja-JP" sz="28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838</a:t>
            </a:r>
            <a:r>
              <a:rPr lang="en-US" sz="28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a:t>
            </a:r>
            <a:r>
              <a:rPr lang="en-US" altLang="ja-JP" sz="28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rPr>
              <a:t>7712</a:t>
            </a:r>
            <a:endParaRPr lang="en-US" sz="2800" dirty="0">
              <a:ln>
                <a:solidFill>
                  <a:srgbClr val="FFFFFF"/>
                </a:solidFill>
              </a:ln>
              <a:solidFill>
                <a:schemeClr val="bg1"/>
              </a:solidFill>
              <a:latin typeface="Century Gothic" panose="020B0502020202020204" pitchFamily="34" charset="0"/>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623319863"/>
              </p:ext>
            </p:extLst>
          </p:nvPr>
        </p:nvGraphicFramePr>
        <p:xfrm>
          <a:off x="420837" y="4359741"/>
          <a:ext cx="6997700" cy="4614138"/>
        </p:xfrm>
        <a:graphic>
          <a:graphicData uri="http://schemas.openxmlformats.org/drawingml/2006/table">
            <a:tbl>
              <a:tblPr/>
              <a:tblGrid>
                <a:gridCol w="2131235">
                  <a:extLst>
                    <a:ext uri="{9D8B030D-6E8A-4147-A177-3AD203B41FA5}">
                      <a16:colId xmlns:a16="http://schemas.microsoft.com/office/drawing/2014/main" val="20000"/>
                    </a:ext>
                  </a:extLst>
                </a:gridCol>
                <a:gridCol w="4866465">
                  <a:extLst>
                    <a:ext uri="{9D8B030D-6E8A-4147-A177-3AD203B41FA5}">
                      <a16:colId xmlns:a16="http://schemas.microsoft.com/office/drawing/2014/main" val="20001"/>
                    </a:ext>
                  </a:extLst>
                </a:gridCol>
              </a:tblGrid>
              <a:tr h="512682">
                <a:tc>
                  <a:txBody>
                    <a:bodyPr/>
                    <a:lstStyle/>
                    <a:p>
                      <a:pPr algn="ctr"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会社名</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l" rtl="0" fontAlgn="ctr"/>
                      <a:r>
                        <a:rPr lang="ja-JP" altLang="en-US" sz="1000" b="0" i="0" u="none" strike="noStrike">
                          <a:solidFill>
                            <a:srgbClr val="000000"/>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0"/>
                  </a:ext>
                </a:extLst>
              </a:tr>
              <a:tr h="512682">
                <a:tc>
                  <a:txBody>
                    <a:bodyPr/>
                    <a:lstStyle/>
                    <a:p>
                      <a:pPr algn="ctr"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電話番号</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l" rtl="0" fontAlgn="ctr"/>
                      <a:r>
                        <a:rPr lang="ja-JP" altLang="en-US" sz="1000" b="0" i="0" u="none" strike="noStrike" dirty="0">
                          <a:solidFill>
                            <a:srgbClr val="000000"/>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512682">
                <a:tc>
                  <a:txBody>
                    <a:bodyPr/>
                    <a:lstStyle/>
                    <a:p>
                      <a:pPr algn="ctr"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住所</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l" rtl="0" fontAlgn="ctr"/>
                      <a:r>
                        <a:rPr lang="ja-JP" altLang="en-US" sz="1000" b="0" i="0" u="none" strike="noStrike" dirty="0">
                          <a:solidFill>
                            <a:srgbClr val="000000"/>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512682">
                <a:tc>
                  <a:txBody>
                    <a:bodyPr/>
                    <a:lstStyle/>
                    <a:p>
                      <a:pPr algn="l"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　　参加者①　お名前</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ctr" rtl="0" fontAlgn="ctr"/>
                      <a:r>
                        <a:rPr lang="ja-JP" altLang="en-US" sz="1000" b="0" i="0" u="none" strike="noStrike" dirty="0">
                          <a:solidFill>
                            <a:srgbClr val="FFFFFF"/>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512682">
                <a:tc>
                  <a:txBody>
                    <a:bodyPr/>
                    <a:lstStyle/>
                    <a:p>
                      <a:pPr algn="l"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　　参加者①　部署・役職</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ctr" rtl="0" fontAlgn="ctr"/>
                      <a:r>
                        <a:rPr lang="ja-JP" altLang="en-US" sz="1000" b="0" i="0" u="none" strike="noStrike" dirty="0">
                          <a:solidFill>
                            <a:srgbClr val="FFFFFF"/>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512682">
                <a:tc>
                  <a:txBody>
                    <a:bodyPr/>
                    <a:lstStyle/>
                    <a:p>
                      <a:pPr algn="l"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　　参加者①　メールアドレス</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ctr" rtl="0" fontAlgn="ctr"/>
                      <a:r>
                        <a:rPr lang="ja-JP" altLang="en-US" sz="1000" b="0" i="0" u="none" strike="noStrike" dirty="0">
                          <a:solidFill>
                            <a:srgbClr val="FFFFFF"/>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512682">
                <a:tc>
                  <a:txBody>
                    <a:bodyPr/>
                    <a:lstStyle/>
                    <a:p>
                      <a:pPr algn="l"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　　参加者②　お名前</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ctr" rtl="0" fontAlgn="ctr"/>
                      <a:r>
                        <a:rPr lang="ja-JP" altLang="en-US" sz="1000" b="0" i="0" u="none" strike="noStrike" dirty="0">
                          <a:solidFill>
                            <a:srgbClr val="FFFFFF"/>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r h="512682">
                <a:tc>
                  <a:txBody>
                    <a:bodyPr/>
                    <a:lstStyle/>
                    <a:p>
                      <a:pPr algn="l"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　　参加者②　部署・役職</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ctr" rtl="0" fontAlgn="ctr"/>
                      <a:r>
                        <a:rPr lang="ja-JP" altLang="en-US" sz="1000" b="0" i="0" u="none" strike="noStrike" dirty="0">
                          <a:solidFill>
                            <a:srgbClr val="FFFFFF"/>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7"/>
                  </a:ext>
                </a:extLst>
              </a:tr>
              <a:tr h="512682">
                <a:tc>
                  <a:txBody>
                    <a:bodyPr/>
                    <a:lstStyle/>
                    <a:p>
                      <a:pPr algn="l" rtl="0" fontAlgn="ctr"/>
                      <a:r>
                        <a:rPr lang="ja-JP" altLang="en-US" sz="1300" b="1"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　　参加者②　メールアドレス</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9944"/>
                    </a:solidFill>
                  </a:tcPr>
                </a:tc>
                <a:tc>
                  <a:txBody>
                    <a:bodyPr/>
                    <a:lstStyle/>
                    <a:p>
                      <a:pPr algn="ctr" rtl="0" fontAlgn="ctr"/>
                      <a:r>
                        <a:rPr lang="ja-JP" altLang="en-US" sz="1000" b="0" i="0" u="none" strike="noStrike" dirty="0">
                          <a:solidFill>
                            <a:srgbClr val="FFFFFF"/>
                          </a:solidFill>
                          <a:effectLst/>
                          <a:latin typeface="Meiryo UI"/>
                        </a:rPr>
                        <a:t>　</a:t>
                      </a:r>
                    </a:p>
                  </a:txBody>
                  <a:tcPr marL="8632" marR="8632" marT="863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19672154"/>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38100">
          <a:solidFill>
            <a:schemeClr val="accent6"/>
          </a:solidFill>
        </a:ln>
        <a:effectLst/>
      </a:spPr>
      <a:bodyPr rtlCol="0" anchor="ctr"/>
      <a:lstStyle>
        <a:defPPr algn="ctr">
          <a:defRPr kumimoji="1"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1">
          <a:schemeClr val="accent1"/>
        </a:lnRef>
        <a:fillRef idx="3">
          <a:schemeClr val="accent1"/>
        </a:fillRef>
        <a:effectRef idx="2">
          <a:schemeClr val="accent1"/>
        </a:effectRef>
        <a:fontRef idx="minor">
          <a:schemeClr val="lt1"/>
        </a:fontRef>
      </a:style>
    </a:spDef>
    <a:lnDef>
      <a:spPr>
        <a:ln>
          <a:solidFill>
            <a:srgbClr val="FF0066"/>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494</Words>
  <Application>Microsoft Office PowerPoint</Application>
  <PresentationFormat>ユーザー設定</PresentationFormat>
  <Paragraphs>51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Meiryo UI</vt:lpstr>
      <vt:lpstr>メイリオ</vt:lpstr>
      <vt:lpstr>Arial</vt:lpstr>
      <vt:lpstr>Calibri</vt:lpstr>
      <vt:lpstr>Calibri Light</vt:lpstr>
      <vt:lpstr>Century Gothic</vt:lpstr>
      <vt:lpstr>Wingdings</vt:lpstr>
      <vt:lpstr>1_ガイド入りテンプレートサンプル20130531三木さん</vt:lpstr>
      <vt:lpstr>template_PPT_AXA_EN</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2016-07-27T00:21:26Z</dcterms:created>
  <dcterms:modified xsi:type="dcterms:W3CDTF">2021-06-15T01:05:57Z</dcterms:modified>
</cp:coreProperties>
</file>